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8" r:id="rId2"/>
    <p:sldId id="370" r:id="rId3"/>
    <p:sldId id="392" r:id="rId4"/>
    <p:sldId id="377" r:id="rId5"/>
    <p:sldId id="387" r:id="rId6"/>
    <p:sldId id="372" r:id="rId7"/>
    <p:sldId id="373" r:id="rId8"/>
    <p:sldId id="385" r:id="rId9"/>
    <p:sldId id="388" r:id="rId10"/>
    <p:sldId id="374" r:id="rId11"/>
    <p:sldId id="389" r:id="rId12"/>
    <p:sldId id="390" r:id="rId13"/>
    <p:sldId id="391" r:id="rId14"/>
    <p:sldId id="375" r:id="rId15"/>
    <p:sldId id="393" r:id="rId16"/>
    <p:sldId id="291" r:id="rId17"/>
    <p:sldId id="344" r:id="rId18"/>
    <p:sldId id="382" r:id="rId19"/>
    <p:sldId id="384" r:id="rId20"/>
    <p:sldId id="335" r:id="rId21"/>
    <p:sldId id="336" r:id="rId22"/>
    <p:sldId id="376" r:id="rId23"/>
    <p:sldId id="394" r:id="rId24"/>
    <p:sldId id="378" r:id="rId25"/>
    <p:sldId id="379" r:id="rId26"/>
    <p:sldId id="383" r:id="rId27"/>
    <p:sldId id="396" r:id="rId28"/>
    <p:sldId id="397" r:id="rId29"/>
    <p:sldId id="386" r:id="rId30"/>
    <p:sldId id="398" r:id="rId31"/>
    <p:sldId id="369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B"/>
    <a:srgbClr val="007212"/>
    <a:srgbClr val="002F52"/>
    <a:srgbClr val="E3A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/>
    <p:restoredTop sz="93074" autoAdjust="0"/>
  </p:normalViewPr>
  <p:slideViewPr>
    <p:cSldViewPr snapToGrid="0">
      <p:cViewPr>
        <p:scale>
          <a:sx n="92" d="100"/>
          <a:sy n="92" d="100"/>
        </p:scale>
        <p:origin x="168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6/22/18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author/laurence-chand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okings.edu/author/brina-seidel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author/laurence-chand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okings.edu/author/brina-seidel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author/laurence-chandy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okings.edu/author/brina-seidel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author/laurence-chandy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okings.edu/author/brina-seidel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Esteban Ortiz-Ospina and Max </a:t>
            </a:r>
            <a:r>
              <a:rPr lang="en-US" dirty="0" err="1"/>
              <a:t>Roser</a:t>
            </a:r>
            <a:r>
              <a:rPr lang="en-US" dirty="0"/>
              <a:t> (2018) - "International Trade". </a:t>
            </a:r>
            <a:r>
              <a:rPr lang="en-US" i="1" dirty="0"/>
              <a:t>Published online at </a:t>
            </a:r>
            <a:r>
              <a:rPr lang="en-US" i="1" dirty="0" err="1"/>
              <a:t>OurWorldInData.org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Retrieved from: 'https://</a:t>
            </a:r>
            <a:r>
              <a:rPr lang="en-US" dirty="0" err="1"/>
              <a:t>ourworldindata.org</a:t>
            </a:r>
            <a:r>
              <a:rPr lang="en-US" dirty="0"/>
              <a:t>/international-trade' [Online Resource]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Esteban Ortiz-Ospina and Max </a:t>
            </a:r>
            <a:r>
              <a:rPr lang="en-US" dirty="0" err="1"/>
              <a:t>Roser</a:t>
            </a:r>
            <a:r>
              <a:rPr lang="en-US" dirty="0"/>
              <a:t> (2018) - "International Trade". </a:t>
            </a:r>
            <a:r>
              <a:rPr lang="en-US" i="1" dirty="0"/>
              <a:t>Published online at </a:t>
            </a:r>
            <a:r>
              <a:rPr lang="en-US" i="1" dirty="0" err="1"/>
              <a:t>OurWorldInData.org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Retrieved from: 'https://</a:t>
            </a:r>
            <a:r>
              <a:rPr lang="en-US" dirty="0" err="1"/>
              <a:t>ourworldindata.org</a:t>
            </a:r>
            <a:r>
              <a:rPr lang="en-US" dirty="0"/>
              <a:t>/international-trade' [Online Resource]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1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Stéphanie</a:t>
            </a:r>
            <a:r>
              <a:rPr lang="en-US" b="1" dirty="0"/>
              <a:t> Thomson, “People are angry about globalization. This chart explains why,” World Economic Forum, July 11, 2016.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www.weforum.org</a:t>
            </a:r>
            <a:r>
              <a:rPr lang="en-US" b="1" dirty="0"/>
              <a:t>/agenda/2016/07/people-are-angry-about-globalization-this-chart-explains-why/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Economist, “What the world thinks about globalization,” Nov 18th 2016.</a:t>
            </a:r>
          </a:p>
          <a:p>
            <a:r>
              <a:rPr lang="en-US" b="0" dirty="0"/>
              <a:t>https://</a:t>
            </a:r>
            <a:r>
              <a:rPr lang="en-US" b="0" dirty="0" err="1"/>
              <a:t>www.economist.com</a:t>
            </a:r>
            <a:r>
              <a:rPr lang="en-US" b="0" dirty="0"/>
              <a:t>/graphic-detail/2016/11/18/what-the-world-thinks-about-</a:t>
            </a:r>
            <a:r>
              <a:rPr lang="en-US" b="0" dirty="0" err="1"/>
              <a:t>globalisation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1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Economist, “China’s vanished current-account surplus will change the world economy,” May 17, 2018.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www.economist.com</a:t>
            </a:r>
            <a:r>
              <a:rPr lang="en-US" b="0" dirty="0"/>
              <a:t>/finance-and-economics/2018/05/17/chinas-vanished-current-account-surplus-will-change-the-world-economy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7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Esteban Ortiz-Ospina and Max </a:t>
            </a:r>
            <a:r>
              <a:rPr lang="en-US" dirty="0" err="1"/>
              <a:t>Roser</a:t>
            </a:r>
            <a:r>
              <a:rPr lang="en-US" dirty="0"/>
              <a:t> (2018) - "International Trade". </a:t>
            </a:r>
            <a:r>
              <a:rPr lang="en-US" i="1" dirty="0"/>
              <a:t>Published online at </a:t>
            </a:r>
            <a:r>
              <a:rPr lang="en-US" i="1" dirty="0" err="1"/>
              <a:t>OurWorldInData.org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Retrieved from: 'https://</a:t>
            </a:r>
            <a:r>
              <a:rPr lang="en-US" dirty="0" err="1"/>
              <a:t>ourworldindata.org</a:t>
            </a:r>
            <a:r>
              <a:rPr lang="en-US" dirty="0"/>
              <a:t>/international-trade' [Online Resource]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Laurence Chandy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Brina Seidel</a:t>
            </a:r>
            <a:r>
              <a:rPr lang="en-US" dirty="0"/>
              <a:t>, “</a:t>
            </a:r>
            <a:r>
              <a:rPr lang="en-US" b="1" dirty="0"/>
              <a:t>Is globalization’s second wave about to break?,” Brookings, October 4, 2016.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www.brookings.edu</a:t>
            </a:r>
            <a:r>
              <a:rPr lang="en-US" b="1" dirty="0"/>
              <a:t>/research/is-globalizations-second-wave-about-to-break/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Laurence Chandy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Brina Seidel</a:t>
            </a:r>
            <a:r>
              <a:rPr lang="en-US" dirty="0"/>
              <a:t>, “</a:t>
            </a:r>
            <a:r>
              <a:rPr lang="en-US" b="1" dirty="0"/>
              <a:t>Is globalization’s second wave about to break?,” Brookings, October 4, 2016.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www.brookings.edu</a:t>
            </a:r>
            <a:r>
              <a:rPr lang="en-US" b="1" dirty="0"/>
              <a:t>/research/is-globalizations-second-wave-about-to-break/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Esteban Ortiz-Ospina and Max </a:t>
            </a:r>
            <a:r>
              <a:rPr lang="en-US" dirty="0" err="1"/>
              <a:t>Roser</a:t>
            </a:r>
            <a:r>
              <a:rPr lang="en-US" dirty="0"/>
              <a:t> (2018) - "International Trade". </a:t>
            </a:r>
            <a:r>
              <a:rPr lang="en-US" i="1" dirty="0"/>
              <a:t>Published online at </a:t>
            </a:r>
            <a:r>
              <a:rPr lang="en-US" i="1" dirty="0" err="1"/>
              <a:t>OurWorldInData.org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Retrieved from: 'https://</a:t>
            </a:r>
            <a:r>
              <a:rPr lang="en-US" dirty="0" err="1"/>
              <a:t>ourworldindata.org</a:t>
            </a:r>
            <a:r>
              <a:rPr lang="en-US" dirty="0"/>
              <a:t>/international-trade' [Online Resource]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Laurence Chandy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Brina Seidel</a:t>
            </a:r>
            <a:r>
              <a:rPr lang="en-US" dirty="0"/>
              <a:t>, “</a:t>
            </a:r>
            <a:r>
              <a:rPr lang="en-US" b="1" dirty="0"/>
              <a:t>Is globalization’s second wave about to break?,” Brookings, October 4, 2016.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www.brookings.edu</a:t>
            </a:r>
            <a:r>
              <a:rPr lang="en-US" b="1" dirty="0"/>
              <a:t>/research/is-globalizations-second-wave-about-to-break/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Laurence Chandy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Brina Seidel</a:t>
            </a:r>
            <a:r>
              <a:rPr lang="en-US" dirty="0"/>
              <a:t>, “</a:t>
            </a:r>
            <a:r>
              <a:rPr lang="en-US" b="1" dirty="0"/>
              <a:t>Is globalization’s second wave about to break?,” Brookings, October 4, 2016.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www.brookings.edu</a:t>
            </a:r>
            <a:r>
              <a:rPr lang="en-US" b="1" dirty="0"/>
              <a:t>/research/is-globalizations-second-wave-about-to-break/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2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landandfreedom.org</a:t>
            </a:r>
          </a:p>
        </p:txBody>
      </p:sp>
    </p:spTree>
    <p:extLst>
      <p:ext uri="{BB962C8B-B14F-4D97-AF65-F5344CB8AC3E}">
        <p14:creationId xmlns:p14="http://schemas.microsoft.com/office/powerpoint/2010/main" val="418401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4252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707886"/>
          </a:xfrm>
        </p:spPr>
        <p:txBody>
          <a:bodyPr/>
          <a:lstStyle/>
          <a:p>
            <a:pPr algn="ctr"/>
            <a:r>
              <a:rPr lang="en-US" dirty="0"/>
              <a:t>Globalization and World Trade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104" y="2717726"/>
            <a:ext cx="6705600" cy="904863"/>
          </a:xfrm>
        </p:spPr>
        <p:txBody>
          <a:bodyPr/>
          <a:lstStyle/>
          <a:p>
            <a:pPr algn="ctr"/>
            <a:r>
              <a:rPr lang="en-US" sz="2400" dirty="0"/>
              <a:t>Alan V. Deardorff                   </a:t>
            </a:r>
          </a:p>
          <a:p>
            <a:pPr algn="ctr"/>
            <a:r>
              <a:rPr lang="en-US" sz="2400" dirty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40746" y="4299608"/>
            <a:ext cx="7157429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For presentation at</a:t>
            </a:r>
            <a:endParaRPr lang="en-US" sz="2400" dirty="0"/>
          </a:p>
          <a:p>
            <a:pPr algn="ctr"/>
            <a:r>
              <a:rPr lang="en-US" i="0" dirty="0"/>
              <a:t>Institute of Retired Professionals</a:t>
            </a:r>
            <a:endParaRPr lang="en-US" sz="2400" i="0" dirty="0"/>
          </a:p>
          <a:p>
            <a:pPr algn="ctr"/>
            <a:r>
              <a:rPr lang="en-US" sz="2400" i="0" dirty="0"/>
              <a:t>June 27, 2018</a:t>
            </a:r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128E5-6123-834E-B31E-7DF51192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831850"/>
            <a:ext cx="866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225908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trade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investment</a:t>
            </a:r>
          </a:p>
          <a:p>
            <a:r>
              <a:rPr lang="en-US" dirty="0"/>
              <a:t>Growth of international financial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334245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trade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investment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financial transactions</a:t>
            </a:r>
          </a:p>
          <a:p>
            <a:r>
              <a:rPr lang="en-US" dirty="0"/>
              <a:t>Growth of international supply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393338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trade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investment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financial transactions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supply chains</a:t>
            </a:r>
          </a:p>
          <a:p>
            <a:r>
              <a:rPr lang="en-US" dirty="0"/>
              <a:t>Growth of international migration?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82AF2-EA07-0844-8E4C-1FB4B72B3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66700"/>
            <a:ext cx="8572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Causes and Effects of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3391698"/>
          </a:xfrm>
        </p:spPr>
        <p:txBody>
          <a:bodyPr/>
          <a:lstStyle/>
          <a:p>
            <a:r>
              <a:rPr lang="en-US" dirty="0"/>
              <a:t>Reduced</a:t>
            </a:r>
          </a:p>
          <a:p>
            <a:pPr lvl="1"/>
            <a:r>
              <a:rPr lang="en-US" dirty="0"/>
              <a:t>Trade costs</a:t>
            </a:r>
          </a:p>
          <a:p>
            <a:pPr lvl="1"/>
            <a:r>
              <a:rPr lang="en-US" dirty="0"/>
              <a:t>Tariffs</a:t>
            </a:r>
          </a:p>
          <a:p>
            <a:r>
              <a:rPr lang="en-US" dirty="0"/>
              <a:t>Economic growth</a:t>
            </a:r>
          </a:p>
          <a:p>
            <a:r>
              <a:rPr lang="en-US" dirty="0"/>
              <a:t>Inequality?</a:t>
            </a:r>
          </a:p>
          <a:p>
            <a:r>
              <a:rPr lang="en-US" dirty="0"/>
              <a:t>Attitudes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3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16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945" y="1844242"/>
            <a:ext cx="7239000" cy="2282825"/>
          </a:xfrm>
        </p:spPr>
        <p:txBody>
          <a:bodyPr/>
          <a:lstStyle/>
          <a:p>
            <a:r>
              <a:rPr lang="en-US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17</a:t>
            </a:fld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091" y="1184563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04800" y="57150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12000" cy="4305300"/>
          </a:xfrm>
          <a:prstGeom prst="rect">
            <a:avLst/>
          </a:prstGeom>
        </p:spPr>
      </p:pic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7150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Average tariff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4572000"/>
            <a:ext cx="5334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5A21A-71BB-6E45-AED2-9B29EB97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15"/>
            <a:ext cx="9144000" cy="65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6D0B1-7FAE-1A46-AB7D-68F78371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2" y="0"/>
            <a:ext cx="8865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2357568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  <a:p>
            <a:r>
              <a:rPr lang="en-US" dirty="0"/>
              <a:t>Causes and effects of globalization</a:t>
            </a:r>
          </a:p>
          <a:p>
            <a:r>
              <a:rPr lang="en-US" dirty="0"/>
              <a:t>Trade imbalances</a:t>
            </a:r>
          </a:p>
          <a:p>
            <a:r>
              <a:rPr lang="en-US" dirty="0"/>
              <a:t>Policy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</a:t>
            </a:r>
            <a:r>
              <a:rPr lang="en-US" dirty="0" err="1"/>
              <a:t>Gapminder.org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9FBA-9DE4-2345-B48A-1DB9E6B53D1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832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8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</a:t>
            </a:r>
            <a:r>
              <a:rPr lang="en-US" dirty="0" err="1"/>
              <a:t>Gapminder.org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9FBA-9DE4-2345-B48A-1DB9E6B53D1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832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3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161014-A070-D341-BBD8-274DAF2A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869950"/>
            <a:ext cx="69596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5481C-0B01-1C4A-B995-588AC772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50850"/>
            <a:ext cx="8153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21DD80-5580-1A44-AD36-8DD895CE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7792"/>
            <a:ext cx="9144000" cy="50813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BB4336-E7AA-9449-A94E-F87EA842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09" y="387790"/>
            <a:ext cx="7239000" cy="1127125"/>
          </a:xfrm>
        </p:spPr>
        <p:txBody>
          <a:bodyPr/>
          <a:lstStyle/>
          <a:p>
            <a:r>
              <a:rPr lang="en-US" dirty="0"/>
              <a:t>Trade Imbalances</a:t>
            </a:r>
          </a:p>
        </p:txBody>
      </p:sp>
    </p:spTree>
    <p:extLst>
      <p:ext uri="{BB962C8B-B14F-4D97-AF65-F5344CB8AC3E}">
        <p14:creationId xmlns:p14="http://schemas.microsoft.com/office/powerpoint/2010/main" val="409809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71D9C-BC9F-0947-8DCE-F87FCC20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46" y="921327"/>
            <a:ext cx="5740400" cy="548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BF6329-2E57-2B4B-8FC4-C5A3FD4B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54" y="249244"/>
            <a:ext cx="7239000" cy="1127125"/>
          </a:xfrm>
        </p:spPr>
        <p:txBody>
          <a:bodyPr/>
          <a:lstStyle/>
          <a:p>
            <a:r>
              <a:rPr lang="en-US" dirty="0"/>
              <a:t>Trade Imbalances</a:t>
            </a:r>
          </a:p>
        </p:txBody>
      </p:sp>
    </p:spTree>
    <p:extLst>
      <p:ext uri="{BB962C8B-B14F-4D97-AF65-F5344CB8AC3E}">
        <p14:creationId xmlns:p14="http://schemas.microsoft.com/office/powerpoint/2010/main" val="182807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CE7E2-25E3-EB44-8E80-CBB2C122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0" y="889000"/>
            <a:ext cx="5245100" cy="508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5B7796-C82F-E649-A82F-5A93BDE0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54" y="249244"/>
            <a:ext cx="7239000" cy="1127125"/>
          </a:xfrm>
        </p:spPr>
        <p:txBody>
          <a:bodyPr/>
          <a:lstStyle/>
          <a:p>
            <a:r>
              <a:rPr lang="en-US" dirty="0"/>
              <a:t>Trade Imbalances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1CB8E-06A3-9B47-849D-40A6D2913262}"/>
              </a:ext>
            </a:extLst>
          </p:cNvPr>
          <p:cNvSpPr txBox="1"/>
          <p:nvPr/>
        </p:nvSpPr>
        <p:spPr>
          <a:xfrm>
            <a:off x="1468582" y="6165273"/>
            <a:ext cx="311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Economist</a:t>
            </a:r>
          </a:p>
        </p:txBody>
      </p:sp>
    </p:spTree>
    <p:extLst>
      <p:ext uri="{BB962C8B-B14F-4D97-AF65-F5344CB8AC3E}">
        <p14:creationId xmlns:p14="http://schemas.microsoft.com/office/powerpoint/2010/main" val="411846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Trade Imbalances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3761030"/>
          </a:xfrm>
        </p:spPr>
        <p:txBody>
          <a:bodyPr/>
          <a:lstStyle/>
          <a:p>
            <a:r>
              <a:rPr lang="en-US" dirty="0"/>
              <a:t>What they mean</a:t>
            </a:r>
          </a:p>
          <a:p>
            <a:pPr lvl="1"/>
            <a:r>
              <a:rPr lang="en-US" dirty="0"/>
              <a:t>M-X &gt; 0</a:t>
            </a:r>
          </a:p>
          <a:p>
            <a:pPr lvl="1"/>
            <a:r>
              <a:rPr lang="en-US" dirty="0"/>
              <a:t>Buying more than producing</a:t>
            </a:r>
          </a:p>
          <a:p>
            <a:pPr lvl="1"/>
            <a:r>
              <a:rPr lang="en-US" dirty="0"/>
              <a:t>Spending more than earning</a:t>
            </a:r>
          </a:p>
          <a:p>
            <a:r>
              <a:rPr lang="en-US" dirty="0"/>
              <a:t>What they do </a:t>
            </a:r>
            <a:r>
              <a:rPr lang="en-US" u="sng" dirty="0"/>
              <a:t>not</a:t>
            </a:r>
            <a:r>
              <a:rPr lang="en-US" dirty="0"/>
              <a:t> mean</a:t>
            </a:r>
          </a:p>
          <a:p>
            <a:pPr lvl="1"/>
            <a:r>
              <a:rPr lang="en-US" dirty="0"/>
              <a:t>Losing jobs</a:t>
            </a:r>
          </a:p>
          <a:p>
            <a:pPr lvl="1"/>
            <a:r>
              <a:rPr lang="en-US" dirty="0"/>
              <a:t>Being taken advantage 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Policy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2579168"/>
          </a:xfrm>
        </p:spPr>
        <p:txBody>
          <a:bodyPr/>
          <a:lstStyle/>
          <a:p>
            <a:r>
              <a:rPr lang="en-US" dirty="0">
                <a:solidFill>
                  <a:srgbClr val="00487B"/>
                </a:solidFill>
              </a:rPr>
              <a:t>Until recently</a:t>
            </a:r>
          </a:p>
          <a:p>
            <a:pPr lvl="1"/>
            <a:r>
              <a:rPr lang="en-US" dirty="0">
                <a:solidFill>
                  <a:srgbClr val="00487B"/>
                </a:solidFill>
              </a:rPr>
              <a:t>Efforts to encourage globalization</a:t>
            </a:r>
          </a:p>
          <a:p>
            <a:pPr lvl="2"/>
            <a:r>
              <a:rPr lang="en-US" dirty="0">
                <a:solidFill>
                  <a:srgbClr val="00487B"/>
                </a:solidFill>
              </a:rPr>
              <a:t>FTAs</a:t>
            </a:r>
          </a:p>
          <a:p>
            <a:pPr lvl="2"/>
            <a:r>
              <a:rPr lang="en-US" dirty="0">
                <a:solidFill>
                  <a:srgbClr val="00487B"/>
                </a:solidFill>
              </a:rPr>
              <a:t>Trans-Pacific Partnership</a:t>
            </a:r>
          </a:p>
          <a:p>
            <a:endParaRPr lang="en-US" dirty="0">
              <a:solidFill>
                <a:srgbClr val="00487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04D5D-1AEF-3B46-8038-EE8556D8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643"/>
            <a:ext cx="9144000" cy="55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584775"/>
          </a:xfrm>
        </p:spPr>
        <p:txBody>
          <a:bodyPr/>
          <a:lstStyle/>
          <a:p>
            <a:r>
              <a:rPr lang="en-US" dirty="0">
                <a:solidFill>
                  <a:srgbClr val="00487B"/>
                </a:solidFill>
              </a:rPr>
              <a:t>Growth of international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1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Policy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456124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Until recently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Efforts to encourage globalization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FTAs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Trans-Pacific Partnership</a:t>
            </a:r>
          </a:p>
          <a:p>
            <a:r>
              <a:rPr lang="en-US" dirty="0">
                <a:solidFill>
                  <a:srgbClr val="00487B"/>
                </a:solidFill>
              </a:rPr>
              <a:t>Under Trump</a:t>
            </a:r>
          </a:p>
          <a:p>
            <a:pPr lvl="1"/>
            <a:r>
              <a:rPr lang="en-US" dirty="0">
                <a:solidFill>
                  <a:srgbClr val="00487B"/>
                </a:solidFill>
              </a:rPr>
              <a:t>Tariffs on solar panels, washing machines, steel, aluminum</a:t>
            </a:r>
          </a:p>
          <a:p>
            <a:pPr lvl="1"/>
            <a:r>
              <a:rPr lang="en-US" dirty="0">
                <a:solidFill>
                  <a:srgbClr val="00487B"/>
                </a:solidFill>
              </a:rPr>
              <a:t>Tariffs on China</a:t>
            </a:r>
          </a:p>
          <a:p>
            <a:pPr lvl="1"/>
            <a:r>
              <a:rPr lang="en-US" dirty="0">
                <a:solidFill>
                  <a:srgbClr val="00487B"/>
                </a:solidFill>
              </a:rPr>
              <a:t>Retaliation by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7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1D6C9-85A3-7246-8E2A-953664140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56FDC-C47E-1345-B723-F4B00999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223"/>
            <a:ext cx="9144000" cy="54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6F92C-ABDD-8849-98B2-71005123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0"/>
            <a:ext cx="901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1175706"/>
          </a:xfrm>
        </p:spPr>
        <p:txBody>
          <a:bodyPr/>
          <a:lstStyle/>
          <a:p>
            <a:r>
              <a:rPr lang="en-US" dirty="0"/>
              <a:t>Growth of international trade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72978-B741-B54F-9A10-07C15137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910"/>
            <a:ext cx="9144000" cy="59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7BEC4-D121-1144-8BBB-EF1F4A72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964"/>
            <a:ext cx="9144000" cy="49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5A505-0ABE-5049-906C-5280546EA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3050"/>
            <a:ext cx="86868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0DA7-FEE8-5E43-9AFC-3595AC354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5F3DA-EB7A-134D-B2D7-81428EE75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1" y="0"/>
            <a:ext cx="7922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65D0-2B5E-2840-8892-853FE42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20299"/>
            <a:ext cx="7239000" cy="1127125"/>
          </a:xfrm>
        </p:spPr>
        <p:txBody>
          <a:bodyPr/>
          <a:lstStyle/>
          <a:p>
            <a:r>
              <a:rPr lang="en-US" dirty="0"/>
              <a:t>What is (or was?)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844D-5B48-3748-A880-EC523C64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95" y="2087421"/>
            <a:ext cx="7239000" cy="117570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Growth of international trade</a:t>
            </a:r>
          </a:p>
          <a:p>
            <a:r>
              <a:rPr lang="en-US" dirty="0"/>
              <a:t>Growth of international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67073-52B7-6144-95A3-E9EBFDD1C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63252"/>
      </p:ext>
    </p:extLst>
  </p:cSld>
  <p:clrMapOvr>
    <a:masterClrMapping/>
  </p:clrMapOvr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81176</TotalTime>
  <Words>763</Words>
  <Application>Microsoft Macintosh PowerPoint</Application>
  <PresentationFormat>On-screen Show (4:3)</PresentationFormat>
  <Paragraphs>151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Palatino Linotype</vt:lpstr>
      <vt:lpstr>ford-school-ppt-template_11-12_light</vt:lpstr>
      <vt:lpstr>Globalization and World Trade</vt:lpstr>
      <vt:lpstr>Outline</vt:lpstr>
      <vt:lpstr>What is (or was?) globalization?</vt:lpstr>
      <vt:lpstr>PowerPoint Presentation</vt:lpstr>
      <vt:lpstr>What is (or was?) globalization?</vt:lpstr>
      <vt:lpstr>PowerPoint Presentation</vt:lpstr>
      <vt:lpstr>PowerPoint Presentation</vt:lpstr>
      <vt:lpstr>PowerPoint Presentation</vt:lpstr>
      <vt:lpstr>What is (or was?) globalization?</vt:lpstr>
      <vt:lpstr>PowerPoint Presentation</vt:lpstr>
      <vt:lpstr>What is (or was?) globalization?</vt:lpstr>
      <vt:lpstr>What is (or was?) globalization?</vt:lpstr>
      <vt:lpstr>What is (or was?) globalization?</vt:lpstr>
      <vt:lpstr>PowerPoint Presentation</vt:lpstr>
      <vt:lpstr>Causes and Effects of globalization?</vt:lpstr>
      <vt:lpstr>PowerPoint Presentation</vt:lpstr>
      <vt:lpstr>PowerPoint Presentation</vt:lpstr>
      <vt:lpstr>PowerPoint Presentation</vt:lpstr>
      <vt:lpstr>PowerPoint Presentation</vt:lpstr>
      <vt:lpstr>Data from Gapminder.org</vt:lpstr>
      <vt:lpstr>Data from Gapminder.org</vt:lpstr>
      <vt:lpstr>PowerPoint Presentation</vt:lpstr>
      <vt:lpstr>PowerPoint Presentation</vt:lpstr>
      <vt:lpstr>Trade Imbalances</vt:lpstr>
      <vt:lpstr>Trade Imbalances</vt:lpstr>
      <vt:lpstr>Trade Imbalances</vt:lpstr>
      <vt:lpstr>Trade Imbalances</vt:lpstr>
      <vt:lpstr>Policy Responses</vt:lpstr>
      <vt:lpstr>PowerPoint Presentation</vt:lpstr>
      <vt:lpstr>Policy Responses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296</cp:revision>
  <cp:lastPrinted>2018-06-22T16:11:58Z</cp:lastPrinted>
  <dcterms:created xsi:type="dcterms:W3CDTF">2011-07-06T15:52:55Z</dcterms:created>
  <dcterms:modified xsi:type="dcterms:W3CDTF">2018-06-25T14:55:12Z</dcterms:modified>
</cp:coreProperties>
</file>